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  <p:sldId id="261" r:id="rId6"/>
    <p:sldId id="258" r:id="rId7"/>
    <p:sldId id="262" r:id="rId8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  <a:srgbClr val="CC00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43" autoAdjust="0"/>
    <p:restoredTop sz="94660"/>
  </p:normalViewPr>
  <p:slideViewPr>
    <p:cSldViewPr snapToGrid="0">
      <p:cViewPr varScale="1">
        <p:scale>
          <a:sx n="88" d="100"/>
          <a:sy n="88" d="100"/>
        </p:scale>
        <p:origin x="-470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EA1E30BB-12A8-46D9-9144-F4702ACD04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68498357-5851-431D-9F06-1B75022F93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10DA70BC-974C-40BC-A213-1FA8B2D79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A767C-85D1-4BC6-AC26-DB6B9B2B8814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3F304BE7-44A4-4B25-A2F3-9C4E967D7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03179711-8A90-4DF7-B8A5-A9F193442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25ED8-C100-4940-B418-9B74ED86FB72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2652613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8A9B4B11-DEC9-4ACA-8DBA-D9D72A441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86DE9948-A8CA-4E16-AB26-AE73646C53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FDC4B080-34DE-4829-AFDA-216FDC924D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A767C-85D1-4BC6-AC26-DB6B9B2B8814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1356E443-3B64-45B6-B936-9106B9E30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22CFB666-E1AD-4F3B-BA95-85D33D51E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25ED8-C100-4940-B418-9B74ED86FB72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8889256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xmlns="" id="{5D0A1C05-ED83-4FDB-994C-3D41756E10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xmlns="" id="{E3E139DB-E865-4EDC-AE2F-73EE5988EB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21C804D3-100B-4998-A64F-E5C24BE86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A767C-85D1-4BC6-AC26-DB6B9B2B8814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A8DEE682-C3FC-4FEB-A177-A02C299659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47B8C26A-A07E-4B56-A835-965C1FA910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25ED8-C100-4940-B418-9B74ED86FB72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81432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75BE714-8B94-425E-B749-AA1E5074A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6162BCA0-D5F5-4B93-85C5-7D835CB6DC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5C2BB9F5-72B4-4D0C-8E78-F5FAFFB2E2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A767C-85D1-4BC6-AC26-DB6B9B2B8814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EAB3CBC7-4F76-4CD0-A09C-B8845CAF5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DDA11C24-464C-458D-B1A7-8C5B061CF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25ED8-C100-4940-B418-9B74ED86FB72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2395941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9993FE10-1DB5-4B51-B18A-FE32C75BC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E9AE4538-1D6F-4934-9B11-FE0E743340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3E36454A-57E0-497A-89D6-B5B2F83E9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A767C-85D1-4BC6-AC26-DB6B9B2B8814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84371AC9-DB54-4AF2-BAF2-2ADD107B6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95C16658-C7D7-4563-AC6F-9E21D1EED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25ED8-C100-4940-B418-9B74ED86FB72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896716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AF6E1FE8-E352-46ED-9828-95BA374C1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7D94E7AE-2187-411F-9AEF-2F86725DBD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E9C1FA48-30EB-467E-BC1D-0C32DB7F83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A8093252-6A18-4C24-AFDF-E06FF65EE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A767C-85D1-4BC6-AC26-DB6B9B2B8814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E5F74277-D2B7-4DED-B618-3216D6A9F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92CF6768-0D2B-4263-9681-257B81739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25ED8-C100-4940-B418-9B74ED86FB72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518534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0DAF0461-F7DB-4BE1-9E4A-F741B0974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9D05EE2B-7DAC-4879-8149-7BF35D6311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xmlns="" id="{2DBD4539-465A-4262-9199-A39C81028B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xmlns="" id="{6212C7F3-B55D-4760-BA3E-94ACDAA139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xmlns="" id="{0D278577-644A-4FB8-8391-A050BBDBFC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xmlns="" id="{A8629D42-95C6-4582-9056-8CEF15CBF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A767C-85D1-4BC6-AC26-DB6B9B2B8814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xmlns="" id="{E1DE332E-176E-4650-8612-F74083648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xmlns="" id="{16AC99BF-693A-4922-BD3D-2BA13EF9C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25ED8-C100-4940-B418-9B74ED86FB72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139442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6FF6BD8-2516-4D0B-B234-003427171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xmlns="" id="{5CA5A0D6-E9D5-4FEC-9144-FC333FB0A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A767C-85D1-4BC6-AC26-DB6B9B2B8814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xmlns="" id="{CF93A0AA-6A59-46F7-8568-843E8C89E1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xmlns="" id="{D466AB5B-3849-4033-B60F-E39926557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25ED8-C100-4940-B418-9B74ED86FB72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1871082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xmlns="" id="{71B1514C-D6B9-494E-B767-0394AC5ED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A767C-85D1-4BC6-AC26-DB6B9B2B8814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xmlns="" id="{CFD45426-DC80-4DDE-B6AF-C2987D612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xmlns="" id="{1024317F-CB04-4309-B8B7-5357D434D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25ED8-C100-4940-B418-9B74ED86FB72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685316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50C003FA-89DB-4EA5-93F8-2022B1482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xmlns="" id="{BA94E058-D844-45E4-934E-D4AEE68933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BF651110-CE2C-4CD8-A4CD-DB46F7300F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EFC21FA6-3302-48E3-970D-89F810C89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A767C-85D1-4BC6-AC26-DB6B9B2B8814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B632ECA5-71FA-45DE-B14E-7DDAB0B50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76DEB293-A6DC-459C-BC16-AAFE92F5A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25ED8-C100-4940-B418-9B74ED86FB72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159292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887F556A-B91D-4AEA-8501-02D6C6507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xmlns="" id="{A6D9FB8B-A5D6-4BEA-8399-AF7F834F12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xmlns="" id="{32046BF5-D910-4202-A0FA-0342C8E54D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xmlns="" id="{2B52F977-3A90-44C5-82E4-DE3C138F7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3A767C-85D1-4BC6-AC26-DB6B9B2B8814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xmlns="" id="{F5D0435A-DBDD-444B-8235-B98DDDFF20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xmlns="" id="{6E18CED0-DDC3-473E-BE0A-B8D88FD4F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825ED8-C100-4940-B418-9B74ED86FB72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25679384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xmlns="" id="{0E87D5A2-B562-4A1E-BD09-8387165A55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xmlns="" id="{8013248A-4D67-4CFC-AE06-B6EB41D190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xmlns="" id="{DC2321F1-5D7A-4599-8DE7-0DBFF8BBB8B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3A767C-85D1-4BC6-AC26-DB6B9B2B8814}" type="datetimeFigureOut">
              <a:rPr lang="hr-HR" smtClean="0"/>
              <a:pPr/>
              <a:t>19.1.2022.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xmlns="" id="{8619DB58-B63B-42AD-A66B-DD5D74BB24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xmlns="" id="{E68F9383-E197-4D3D-A657-DF094AD29C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825ED8-C100-4940-B418-9B74ED86FB72}" type="slidenum">
              <a:rPr lang="hr-HR" smtClean="0"/>
              <a:pPr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xmlns="" val="3681963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microsoft.com/office/2007/relationships/hdphoto" Target="../media/hdphoto2.wdp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10" Type="http://schemas.openxmlformats.org/officeDocument/2006/relationships/image" Target="../media/image6.png"/><Relationship Id="rId9" Type="http://schemas.microsoft.com/office/2007/relationships/media" Target="../media/media1.mp3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image" Target="../media/image1.png"/><Relationship Id="rId7" Type="http://schemas.microsoft.com/office/2007/relationships/hdphoto" Target="../media/hdphoto3.wdp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10" Type="http://schemas.openxmlformats.org/officeDocument/2006/relationships/image" Target="../media/image8.pn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3.wdp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1.wdp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1.wdp"/><Relationship Id="rId7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e-sfera.hr/dodatni-digitalni-sadrzaji/088941eb-3a39-4793-8423-04efc0120847/" TargetMode="External"/><Relationship Id="rId5" Type="http://schemas.openxmlformats.org/officeDocument/2006/relationships/image" Target="../media/image16.png"/><Relationship Id="rId4" Type="http://schemas.openxmlformats.org/officeDocument/2006/relationships/hyperlink" Target="https://learningapps.org/watch?v=p5f3g4d4c21" TargetMode="External"/><Relationship Id="rId9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EDF6EB19-E41D-4CF4-B38C-D43066AD61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123ABF37-BD8B-407C-B47E-7845F4872C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3389F181-EB13-44F8-819B-6D2C1E8B39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1DC9B158-A63A-4B4C-8EFD-687E30BB13A4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xmlns="" id="{489B0B89-43E9-46AA-9980-5A29F7374410}"/>
              </a:ext>
            </a:extLst>
          </p:cNvPr>
          <p:cNvSpPr txBox="1"/>
          <p:nvPr/>
        </p:nvSpPr>
        <p:spPr>
          <a:xfrm>
            <a:off x="6102493" y="1372185"/>
            <a:ext cx="5367148" cy="2893100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5400" b="1" dirty="0">
                <a:solidFill>
                  <a:srgbClr val="CC00CC"/>
                </a:solidFill>
              </a:rPr>
              <a:t>UNIT 3</a:t>
            </a:r>
          </a:p>
          <a:p>
            <a:r>
              <a:rPr lang="hr-HR" sz="4800" b="1" dirty="0">
                <a:solidFill>
                  <a:srgbClr val="CC00CC"/>
                </a:solidFill>
              </a:rPr>
              <a:t>LESSON 10</a:t>
            </a:r>
          </a:p>
          <a:p>
            <a:r>
              <a:rPr lang="hr-HR" sz="4800" dirty="0" err="1">
                <a:solidFill>
                  <a:srgbClr val="FF33CC"/>
                </a:solidFill>
              </a:rPr>
              <a:t>Did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you</a:t>
            </a:r>
            <a:r>
              <a:rPr lang="hr-HR" sz="4800" dirty="0">
                <a:solidFill>
                  <a:srgbClr val="FF33CC"/>
                </a:solidFill>
              </a:rPr>
              <a:t> </a:t>
            </a:r>
            <a:r>
              <a:rPr lang="hr-HR" sz="4800" dirty="0" err="1">
                <a:solidFill>
                  <a:srgbClr val="FF33CC"/>
                </a:solidFill>
              </a:rPr>
              <a:t>know</a:t>
            </a:r>
            <a:r>
              <a:rPr lang="hr-HR" sz="4800" dirty="0">
                <a:solidFill>
                  <a:srgbClr val="FF33CC"/>
                </a:solidFill>
              </a:rPr>
              <a:t>?</a:t>
            </a:r>
            <a:endParaRPr lang="hr-HR" sz="4800" dirty="0">
              <a:solidFill>
                <a:srgbClr val="CC00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1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xmlns="" id="{3F4498C7-DBA7-48AA-8A05-233BDF7BE099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44492" y="5257975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26537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EDF6EB19-E41D-4CF4-B38C-D43066AD61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123ABF37-BD8B-407C-B47E-7845F4872C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3389F181-EB13-44F8-819B-6D2C1E8B39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8877" y="-6927"/>
            <a:ext cx="12192000" cy="6871854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xmlns="" id="{D51074FC-06AD-4713-91F0-ADDE4935077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86126" y="-6927"/>
            <a:ext cx="5173742" cy="6858000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xmlns="" id="{763CEB38-D3DD-40E5-98F6-F0A394508817}"/>
              </a:ext>
            </a:extLst>
          </p:cNvPr>
          <p:cNvSpPr txBox="1"/>
          <p:nvPr/>
        </p:nvSpPr>
        <p:spPr>
          <a:xfrm>
            <a:off x="6973516" y="1256247"/>
            <a:ext cx="4096939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D</a:t>
            </a:r>
            <a:r>
              <a:rPr lang="en-US" sz="1600" b="1" dirty="0" err="1">
                <a:solidFill>
                  <a:srgbClr val="0070C0"/>
                </a:solidFill>
              </a:rPr>
              <a:t>efine</a:t>
            </a:r>
            <a:r>
              <a:rPr lang="en-US" sz="1600" b="1" dirty="0">
                <a:solidFill>
                  <a:srgbClr val="0070C0"/>
                </a:solidFill>
              </a:rPr>
              <a:t> it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r>
              <a:rPr lang="hr-HR" sz="1600" b="1" dirty="0" err="1">
                <a:solidFill>
                  <a:srgbClr val="0070C0"/>
                </a:solidFill>
              </a:rPr>
              <a:t>Say</a:t>
            </a:r>
            <a:r>
              <a:rPr lang="en-US" sz="1600" b="1" dirty="0">
                <a:solidFill>
                  <a:srgbClr val="0070C0"/>
                </a:solidFill>
              </a:rPr>
              <a:t> the words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/expressions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/ideas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/comments relate</a:t>
            </a:r>
            <a:r>
              <a:rPr lang="hr-HR" sz="1600" b="1" dirty="0">
                <a:solidFill>
                  <a:srgbClr val="0070C0"/>
                </a:solidFill>
              </a:rPr>
              <a:t>d</a:t>
            </a:r>
            <a:r>
              <a:rPr lang="en-US" sz="1600" b="1" dirty="0">
                <a:solidFill>
                  <a:srgbClr val="0070C0"/>
                </a:solidFill>
              </a:rPr>
              <a:t> to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it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Definiraj riječ. Reci riječi/ izraze/ ideje/ komentare koje povezuješ s tom riječi.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8EB3707D-170C-4FC0-A905-8CE401100854}"/>
              </a:ext>
            </a:extLst>
          </p:cNvPr>
          <p:cNvSpPr txBox="1"/>
          <p:nvPr/>
        </p:nvSpPr>
        <p:spPr>
          <a:xfrm>
            <a:off x="8301414" y="540812"/>
            <a:ext cx="1441142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hr-HR" dirty="0"/>
              <a:t>QUIZ</a:t>
            </a:r>
            <a:endParaRPr lang="hr-HR" i="1" dirty="0"/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xmlns="" id="{6DDD0D62-282A-490E-922B-3BB93A74C2BF}"/>
              </a:ext>
            </a:extLst>
          </p:cNvPr>
          <p:cNvSpPr txBox="1"/>
          <p:nvPr/>
        </p:nvSpPr>
        <p:spPr>
          <a:xfrm>
            <a:off x="440908" y="414606"/>
            <a:ext cx="2834952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84. Do </a:t>
            </a:r>
            <a:r>
              <a:rPr lang="hr-HR" sz="1600" b="1" dirty="0" err="1">
                <a:solidFill>
                  <a:srgbClr val="0070C0"/>
                </a:solidFill>
              </a:rPr>
              <a:t>Speak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out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activity</a:t>
            </a:r>
            <a:r>
              <a:rPr lang="hr-HR" sz="1600" b="1" dirty="0">
                <a:solidFill>
                  <a:srgbClr val="0070C0"/>
                </a:solidFill>
              </a:rPr>
              <a:t>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84 i riješite </a:t>
            </a:r>
            <a:r>
              <a:rPr lang="hr-HR" sz="1600" i="1" dirty="0" err="1">
                <a:solidFill>
                  <a:srgbClr val="0070C0"/>
                </a:solidFill>
              </a:rPr>
              <a:t>Speak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out</a:t>
            </a:r>
            <a:r>
              <a:rPr lang="hr-HR" sz="1600" dirty="0">
                <a:solidFill>
                  <a:srgbClr val="0070C0"/>
                </a:solidFill>
              </a:rPr>
              <a:t> aktivnost. </a:t>
            </a:r>
          </a:p>
        </p:txBody>
      </p:sp>
      <p:pic>
        <p:nvPicPr>
          <p:cNvPr id="13" name="Slika 12">
            <a:extLst>
              <a:ext uri="{FF2B5EF4-FFF2-40B4-BE49-F238E27FC236}">
                <a16:creationId xmlns:a16="http://schemas.microsoft.com/office/drawing/2014/main" xmlns="" id="{DEBFDF3D-73CC-40F9-A336-8ED2828240C9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71003" y="1956758"/>
            <a:ext cx="3611876" cy="305251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kstniOkvir 13">
            <a:extLst>
              <a:ext uri="{FF2B5EF4-FFF2-40B4-BE49-F238E27FC236}">
                <a16:creationId xmlns:a16="http://schemas.microsoft.com/office/drawing/2014/main" xmlns="" id="{2754F486-7DAC-4DFB-B6F2-C587B5A26848}"/>
              </a:ext>
            </a:extLst>
          </p:cNvPr>
          <p:cNvSpPr txBox="1"/>
          <p:nvPr/>
        </p:nvSpPr>
        <p:spPr>
          <a:xfrm>
            <a:off x="5028219" y="3172240"/>
            <a:ext cx="4096939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en-US" sz="1600" b="1" dirty="0" err="1">
                <a:solidFill>
                  <a:srgbClr val="0070C0"/>
                </a:solidFill>
              </a:rPr>
              <a:t>Keiran</a:t>
            </a:r>
            <a:r>
              <a:rPr lang="en-US" sz="1600" b="1" dirty="0">
                <a:solidFill>
                  <a:srgbClr val="0070C0"/>
                </a:solidFill>
              </a:rPr>
              <a:t> is preparing for a quiz</a:t>
            </a:r>
            <a:r>
              <a:rPr lang="hr-HR" sz="1600" b="1" dirty="0">
                <a:solidFill>
                  <a:srgbClr val="0070C0"/>
                </a:solidFill>
              </a:rPr>
              <a:t>.</a:t>
            </a:r>
          </a:p>
          <a:p>
            <a:r>
              <a:rPr lang="hr-HR" sz="1600" b="1" dirty="0" err="1">
                <a:solidFill>
                  <a:srgbClr val="0070C0"/>
                </a:solidFill>
              </a:rPr>
              <a:t>Read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the questions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en-US" sz="1600" b="1" dirty="0">
                <a:solidFill>
                  <a:srgbClr val="0070C0"/>
                </a:solidFill>
              </a:rPr>
              <a:t>listen for the answers.</a:t>
            </a:r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 err="1">
                <a:solidFill>
                  <a:srgbClr val="0070C0"/>
                </a:solidFill>
              </a:rPr>
              <a:t>Keiran</a:t>
            </a:r>
            <a:r>
              <a:rPr lang="hr-HR" sz="1600" dirty="0">
                <a:solidFill>
                  <a:srgbClr val="0070C0"/>
                </a:solidFill>
              </a:rPr>
              <a:t> se priprema za kviz. Pročitaj pitanja i poslušaj odgovore. 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xmlns="" id="{31C2FA66-A64D-4621-BD42-B2C8D0E6190B}"/>
              </a:ext>
            </a:extLst>
          </p:cNvPr>
          <p:cNvSpPr txBox="1"/>
          <p:nvPr/>
        </p:nvSpPr>
        <p:spPr>
          <a:xfrm>
            <a:off x="6357210" y="4805197"/>
            <a:ext cx="5177007" cy="1295868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What’s </a:t>
            </a:r>
            <a:r>
              <a:rPr lang="en-US" dirty="0" err="1"/>
              <a:t>Keiran’s</a:t>
            </a:r>
            <a:r>
              <a:rPr lang="en-US" dirty="0"/>
              <a:t> problem? What’s she afraid of? How does she do in the quiz? What is the winning question/answer?</a:t>
            </a:r>
            <a:endParaRPr lang="hr-HR" i="1" dirty="0"/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xmlns="" id="{B7D0AE0B-D41B-4297-9B1A-B0692EDF2997}"/>
              </a:ext>
            </a:extLst>
          </p:cNvPr>
          <p:cNvSpPr txBox="1"/>
          <p:nvPr/>
        </p:nvSpPr>
        <p:spPr>
          <a:xfrm>
            <a:off x="547188" y="5251520"/>
            <a:ext cx="5457343" cy="1295868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/>
              <a:t>She thinks she will fail and everybody will laugh at her.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She wins the game. </a:t>
            </a:r>
            <a:endParaRPr lang="hr-HR" dirty="0"/>
          </a:p>
          <a:p>
            <a:pPr>
              <a:lnSpc>
                <a:spcPct val="150000"/>
              </a:lnSpc>
            </a:pPr>
            <a:r>
              <a:rPr lang="en-US" dirty="0"/>
              <a:t>When was the structure of DNA discovered? In 1953. </a:t>
            </a:r>
            <a:endParaRPr lang="hr-HR" i="1" dirty="0"/>
          </a:p>
        </p:txBody>
      </p:sp>
      <p:pic>
        <p:nvPicPr>
          <p:cNvPr id="17" name="24_dip_in_8__l10_did_you_know_-_teenspeak">
            <a:hlinkClick r:id="" action="ppaction://media"/>
            <a:extLst>
              <a:ext uri="{FF2B5EF4-FFF2-40B4-BE49-F238E27FC236}">
                <a16:creationId xmlns:a16="http://schemas.microsoft.com/office/drawing/2014/main" xmlns="" id="{A3098D02-5C3B-4093-9ADF-383621CE2CB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9"/>
              </p:ext>
            </p:extLst>
          </p:nvPr>
        </p:nvPicPr>
        <p:blipFill>
          <a:blip r:embed="rId10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9645360" y="3085396"/>
            <a:ext cx="1367980" cy="1367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9609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EDF6EB19-E41D-4CF4-B38C-D43066AD61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123ABF37-BD8B-407C-B47E-7845F4872C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3389F181-EB13-44F8-819B-6D2C1E8B39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xmlns="" id="{D14FC646-BB07-4BAC-885A-E1B3E8A6648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0288" y="0"/>
            <a:ext cx="9851424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xmlns="" id="{73FB3854-9D71-4787-93C1-9D314AD9FD01}"/>
              </a:ext>
            </a:extLst>
          </p:cNvPr>
          <p:cNvSpPr txBox="1"/>
          <p:nvPr/>
        </p:nvSpPr>
        <p:spPr>
          <a:xfrm>
            <a:off x="353712" y="561837"/>
            <a:ext cx="4248946" cy="1754326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 err="1">
                <a:solidFill>
                  <a:srgbClr val="0070C0"/>
                </a:solidFill>
              </a:rPr>
              <a:t>Listen</a:t>
            </a:r>
            <a:r>
              <a:rPr lang="en-US" b="1" dirty="0">
                <a:solidFill>
                  <a:srgbClr val="0070C0"/>
                </a:solidFill>
              </a:rPr>
              <a:t> the recording again. </a:t>
            </a:r>
            <a:r>
              <a:rPr lang="hr-HR" b="1" dirty="0">
                <a:solidFill>
                  <a:srgbClr val="0070C0"/>
                </a:solidFill>
              </a:rPr>
              <a:t>L</a:t>
            </a:r>
            <a:r>
              <a:rPr lang="en-US" b="1" dirty="0" err="1">
                <a:solidFill>
                  <a:srgbClr val="0070C0"/>
                </a:solidFill>
              </a:rPr>
              <a:t>isten</a:t>
            </a:r>
            <a:r>
              <a:rPr lang="en-US" b="1" dirty="0">
                <a:solidFill>
                  <a:srgbClr val="0070C0"/>
                </a:solidFill>
              </a:rPr>
              <a:t> and read. </a:t>
            </a:r>
            <a:endParaRPr lang="hr-HR" b="1" dirty="0">
              <a:solidFill>
                <a:srgbClr val="0070C0"/>
              </a:solidFill>
            </a:endParaRPr>
          </a:p>
          <a:p>
            <a:r>
              <a:rPr lang="hr-HR" b="1" dirty="0">
                <a:solidFill>
                  <a:srgbClr val="0070C0"/>
                </a:solidFill>
              </a:rPr>
              <a:t>F</a:t>
            </a:r>
            <a:r>
              <a:rPr lang="en-US" b="1" dirty="0" err="1">
                <a:solidFill>
                  <a:srgbClr val="0070C0"/>
                </a:solidFill>
              </a:rPr>
              <a:t>ind</a:t>
            </a:r>
            <a:r>
              <a:rPr lang="en-US" b="1" dirty="0">
                <a:solidFill>
                  <a:srgbClr val="0070C0"/>
                </a:solidFill>
              </a:rPr>
              <a:t> sentences that confirm that </a:t>
            </a:r>
            <a:r>
              <a:rPr lang="en-US" b="1" dirty="0" err="1">
                <a:solidFill>
                  <a:srgbClr val="0070C0"/>
                </a:solidFill>
              </a:rPr>
              <a:t>Keiran</a:t>
            </a:r>
            <a:r>
              <a:rPr lang="en-US" b="1" dirty="0">
                <a:solidFill>
                  <a:srgbClr val="0070C0"/>
                </a:solidFill>
              </a:rPr>
              <a:t> is afraid.</a:t>
            </a:r>
            <a:endParaRPr lang="hr-HR" b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Ponovno poslušaj audio zapis. Slušaj i čitaj. Pronađi rečenice koje potvrđuju da se </a:t>
            </a:r>
            <a:r>
              <a:rPr lang="hr-HR" dirty="0" err="1">
                <a:solidFill>
                  <a:srgbClr val="0070C0"/>
                </a:solidFill>
              </a:rPr>
              <a:t>Keiran</a:t>
            </a:r>
            <a:r>
              <a:rPr lang="hr-HR" dirty="0">
                <a:solidFill>
                  <a:srgbClr val="0070C0"/>
                </a:solidFill>
              </a:rPr>
              <a:t> bojala. </a:t>
            </a:r>
          </a:p>
        </p:txBody>
      </p:sp>
      <p:pic>
        <p:nvPicPr>
          <p:cNvPr id="7" name="24_dip_in_8__l10_did_you_know_-_teenspeak">
            <a:hlinkClick r:id="" action="ppaction://media"/>
            <a:extLst>
              <a:ext uri="{FF2B5EF4-FFF2-40B4-BE49-F238E27FC236}">
                <a16:creationId xmlns:a16="http://schemas.microsoft.com/office/drawing/2014/main" xmlns="" id="{DCCEEE5B-D88C-4135-9FD5-7E7DFF70974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62952" y="2671769"/>
            <a:ext cx="1168385" cy="1168385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AF8E9AED-BDEE-4A4E-BF5B-22258A7C4ECB}"/>
              </a:ext>
            </a:extLst>
          </p:cNvPr>
          <p:cNvSpPr txBox="1"/>
          <p:nvPr/>
        </p:nvSpPr>
        <p:spPr>
          <a:xfrm>
            <a:off x="674175" y="4173643"/>
            <a:ext cx="3276388" cy="1295868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dirty="0"/>
              <a:t>It will be a </a:t>
            </a:r>
            <a:r>
              <a:rPr lang="en-US" dirty="0" err="1"/>
              <a:t>flo</a:t>
            </a:r>
            <a:r>
              <a:rPr lang="hr-HR" dirty="0"/>
              <a:t>p. </a:t>
            </a:r>
          </a:p>
          <a:p>
            <a:pPr algn="ctr">
              <a:lnSpc>
                <a:spcPct val="150000"/>
              </a:lnSpc>
            </a:pPr>
            <a:r>
              <a:rPr lang="en-US" dirty="0"/>
              <a:t>I’ll be a laughing stock</a:t>
            </a:r>
            <a:r>
              <a:rPr lang="hr-HR" dirty="0"/>
              <a:t>.</a:t>
            </a:r>
          </a:p>
          <a:p>
            <a:pPr algn="ctr">
              <a:lnSpc>
                <a:spcPct val="150000"/>
              </a:lnSpc>
            </a:pPr>
            <a:r>
              <a:rPr lang="en-US" dirty="0"/>
              <a:t> I’m running out of time.</a:t>
            </a:r>
            <a:endParaRPr lang="hr-HR" i="1" dirty="0"/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xmlns="" id="{29B515D4-9B85-4555-8263-558C7DBB4633}"/>
              </a:ext>
            </a:extLst>
          </p:cNvPr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958121" y="955298"/>
            <a:ext cx="6962271" cy="529347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874689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EDF6EB19-E41D-4CF4-B38C-D43066AD61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123ABF37-BD8B-407C-B47E-7845F4872C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3389F181-EB13-44F8-819B-6D2C1E8B39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xmlns="" id="{3562381C-3894-4ECA-A605-C138CE31FB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0288" y="0"/>
            <a:ext cx="9851424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xmlns="" id="{F4084CB2-5271-445E-9557-41B490CF062A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5930" y="727268"/>
            <a:ext cx="4534130" cy="216897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5C64C933-5832-4643-A519-9338D64F1122}"/>
              </a:ext>
            </a:extLst>
          </p:cNvPr>
          <p:cNvSpPr txBox="1"/>
          <p:nvPr/>
        </p:nvSpPr>
        <p:spPr>
          <a:xfrm>
            <a:off x="4235748" y="492237"/>
            <a:ext cx="2263122" cy="369332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Poveži dijelove izraza.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xmlns="" id="{98FD4B59-219A-48A5-ACDB-2620A273FF35}"/>
              </a:ext>
            </a:extLst>
          </p:cNvPr>
          <p:cNvSpPr txBox="1"/>
          <p:nvPr/>
        </p:nvSpPr>
        <p:spPr>
          <a:xfrm>
            <a:off x="3996050" y="1169140"/>
            <a:ext cx="33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xmlns="" id="{F0C08243-54DB-4652-90C2-D12F21552C0A}"/>
              </a:ext>
            </a:extLst>
          </p:cNvPr>
          <p:cNvSpPr txBox="1"/>
          <p:nvPr/>
        </p:nvSpPr>
        <p:spPr>
          <a:xfrm>
            <a:off x="3996050" y="1441004"/>
            <a:ext cx="33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31CAFC50-2B60-42B6-B1F0-58B6541262CC}"/>
              </a:ext>
            </a:extLst>
          </p:cNvPr>
          <p:cNvSpPr txBox="1"/>
          <p:nvPr/>
        </p:nvSpPr>
        <p:spPr>
          <a:xfrm>
            <a:off x="3996050" y="1747866"/>
            <a:ext cx="33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xmlns="" id="{58D2F6DF-78BD-4DBF-BD2C-8B9B4E06AE64}"/>
              </a:ext>
            </a:extLst>
          </p:cNvPr>
          <p:cNvSpPr txBox="1"/>
          <p:nvPr/>
        </p:nvSpPr>
        <p:spPr>
          <a:xfrm>
            <a:off x="4004230" y="2020765"/>
            <a:ext cx="33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xmlns="" id="{51AFDFD9-1379-4479-83E3-A20C7C1F042B}"/>
              </a:ext>
            </a:extLst>
          </p:cNvPr>
          <p:cNvSpPr txBox="1"/>
          <p:nvPr/>
        </p:nvSpPr>
        <p:spPr>
          <a:xfrm>
            <a:off x="4005329" y="2326592"/>
            <a:ext cx="33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4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xmlns="" id="{F37BC09C-9D3C-495B-BD7A-B9E42F98010E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76798" y="1002773"/>
            <a:ext cx="4448175" cy="22288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xmlns="" id="{774F29EB-372D-4CF3-9DC1-83ACD140348F}"/>
              </a:ext>
            </a:extLst>
          </p:cNvPr>
          <p:cNvSpPr txBox="1"/>
          <p:nvPr/>
        </p:nvSpPr>
        <p:spPr>
          <a:xfrm>
            <a:off x="7495331" y="698667"/>
            <a:ext cx="3256337" cy="369332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0070C0"/>
                </a:solidFill>
              </a:rPr>
              <a:t>Koji od izraza iz 1. zadatka znače: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xmlns="" id="{CB826F6A-94F8-409E-9955-9CAFAE678F4D}"/>
              </a:ext>
            </a:extLst>
          </p:cNvPr>
          <p:cNvSpPr txBox="1"/>
          <p:nvPr/>
        </p:nvSpPr>
        <p:spPr>
          <a:xfrm>
            <a:off x="5981672" y="1359371"/>
            <a:ext cx="33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xmlns="" id="{F96C2E25-4F41-4E3D-B1D9-E62E25EDABF6}"/>
              </a:ext>
            </a:extLst>
          </p:cNvPr>
          <p:cNvSpPr txBox="1"/>
          <p:nvPr/>
        </p:nvSpPr>
        <p:spPr>
          <a:xfrm>
            <a:off x="5981672" y="1752536"/>
            <a:ext cx="33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xmlns="" id="{1EEC57E9-4EE5-4CF4-B531-B3FDD895217F}"/>
              </a:ext>
            </a:extLst>
          </p:cNvPr>
          <p:cNvSpPr txBox="1"/>
          <p:nvPr/>
        </p:nvSpPr>
        <p:spPr>
          <a:xfrm>
            <a:off x="5981672" y="2098914"/>
            <a:ext cx="33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xmlns="" id="{36DD4572-E4BA-4AD8-AAA6-5C79447ACF34}"/>
              </a:ext>
            </a:extLst>
          </p:cNvPr>
          <p:cNvSpPr txBox="1"/>
          <p:nvPr/>
        </p:nvSpPr>
        <p:spPr>
          <a:xfrm>
            <a:off x="5989852" y="2445292"/>
            <a:ext cx="33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xmlns="" id="{457C9D17-F92E-4CF4-9C47-56AE4F921928}"/>
              </a:ext>
            </a:extLst>
          </p:cNvPr>
          <p:cNvSpPr txBox="1"/>
          <p:nvPr/>
        </p:nvSpPr>
        <p:spPr>
          <a:xfrm>
            <a:off x="5998032" y="2791701"/>
            <a:ext cx="337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xmlns="" id="{2452426E-D484-4B47-B34E-294B34092CC9}"/>
              </a:ext>
            </a:extLst>
          </p:cNvPr>
          <p:cNvSpPr txBox="1"/>
          <p:nvPr/>
        </p:nvSpPr>
        <p:spPr>
          <a:xfrm>
            <a:off x="353711" y="3404542"/>
            <a:ext cx="3987871" cy="646331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>
                <a:solidFill>
                  <a:srgbClr val="0070C0"/>
                </a:solidFill>
              </a:rPr>
              <a:t>G</a:t>
            </a:r>
            <a:r>
              <a:rPr lang="en-US" b="1" dirty="0" err="1">
                <a:solidFill>
                  <a:srgbClr val="0070C0"/>
                </a:solidFill>
              </a:rPr>
              <a:t>uess</a:t>
            </a:r>
            <a:r>
              <a:rPr lang="en-US" b="1" dirty="0">
                <a:solidFill>
                  <a:srgbClr val="0070C0"/>
                </a:solidFill>
              </a:rPr>
              <a:t> the endings of the sentences</a:t>
            </a:r>
            <a:r>
              <a:rPr lang="hr-HR" b="1" dirty="0">
                <a:solidFill>
                  <a:srgbClr val="0070C0"/>
                </a:solidFill>
              </a:rPr>
              <a:t>. </a:t>
            </a:r>
          </a:p>
          <a:p>
            <a:r>
              <a:rPr lang="hr-HR" dirty="0">
                <a:solidFill>
                  <a:srgbClr val="0070C0"/>
                </a:solidFill>
              </a:rPr>
              <a:t>Pokušajte pogoditi završetke rečenica. 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xmlns="" id="{1B5EBB93-6952-4CDB-9F7C-7F8EC50AEE51}"/>
              </a:ext>
            </a:extLst>
          </p:cNvPr>
          <p:cNvSpPr txBox="1"/>
          <p:nvPr/>
        </p:nvSpPr>
        <p:spPr>
          <a:xfrm>
            <a:off x="851086" y="4270849"/>
            <a:ext cx="9851424" cy="2292294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2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1600" dirty="0"/>
              <a:t>The Indiana Jones films </a:t>
            </a:r>
            <a:r>
              <a:rPr lang="en-US" sz="1600" b="1" dirty="0"/>
              <a:t>were directed </a:t>
            </a:r>
            <a:r>
              <a:rPr lang="en-US" sz="1600" dirty="0"/>
              <a:t>by </a:t>
            </a:r>
            <a:r>
              <a:rPr lang="hr-HR" sz="1600" dirty="0"/>
              <a:t>…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1600" dirty="0"/>
              <a:t>J.F. Kennedy </a:t>
            </a:r>
            <a:r>
              <a:rPr lang="en-US" sz="1600" b="1" dirty="0"/>
              <a:t>was assassinated </a:t>
            </a:r>
            <a:r>
              <a:rPr lang="en-US" sz="1600" dirty="0"/>
              <a:t>in</a:t>
            </a:r>
            <a:r>
              <a:rPr lang="hr-HR" sz="1600" dirty="0"/>
              <a:t>…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1600" dirty="0"/>
              <a:t>The Berlin Wall </a:t>
            </a:r>
            <a:r>
              <a:rPr lang="en-US" sz="1600" b="1" dirty="0"/>
              <a:t>was pulled </a:t>
            </a:r>
            <a:r>
              <a:rPr lang="en-US" sz="1600" dirty="0"/>
              <a:t>down in</a:t>
            </a:r>
            <a:r>
              <a:rPr lang="hr-HR" sz="1600" dirty="0"/>
              <a:t>…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1600" dirty="0"/>
              <a:t>The first Olympic Games </a:t>
            </a:r>
            <a:r>
              <a:rPr lang="en-US" sz="1600" b="1" dirty="0"/>
              <a:t>were held </a:t>
            </a:r>
            <a:r>
              <a:rPr lang="en-US" sz="1600" dirty="0"/>
              <a:t>in</a:t>
            </a:r>
            <a:r>
              <a:rPr lang="hr-HR" sz="1600" dirty="0"/>
              <a:t>…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1600" dirty="0"/>
              <a:t>The European Union </a:t>
            </a:r>
            <a:r>
              <a:rPr lang="en-US" sz="1600" b="1" dirty="0"/>
              <a:t>was established </a:t>
            </a:r>
            <a:r>
              <a:rPr lang="en-US" sz="1600" dirty="0"/>
              <a:t>in</a:t>
            </a:r>
            <a:r>
              <a:rPr lang="hr-HR" sz="1600" dirty="0"/>
              <a:t>…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1600" dirty="0"/>
              <a:t>The first computer </a:t>
            </a:r>
            <a:r>
              <a:rPr lang="en-US" sz="1600" b="1" dirty="0"/>
              <a:t>was created </a:t>
            </a:r>
            <a:r>
              <a:rPr lang="en-US" sz="1600" dirty="0"/>
              <a:t>by</a:t>
            </a:r>
            <a:r>
              <a:rPr lang="hr-HR" sz="1600" dirty="0"/>
              <a:t>…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1600" dirty="0"/>
              <a:t>The Mona Lisa </a:t>
            </a:r>
            <a:r>
              <a:rPr lang="en-US" sz="1600" b="1" dirty="0"/>
              <a:t>was painted </a:t>
            </a:r>
            <a:r>
              <a:rPr lang="en-US" sz="1600" dirty="0"/>
              <a:t>by</a:t>
            </a:r>
            <a:r>
              <a:rPr lang="hr-HR" sz="1600" dirty="0"/>
              <a:t>…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1600" dirty="0"/>
              <a:t>The first iPod </a:t>
            </a:r>
            <a:r>
              <a:rPr lang="en-US" sz="1600" b="1" dirty="0"/>
              <a:t>was invented </a:t>
            </a:r>
            <a:r>
              <a:rPr lang="en-US" sz="1600" dirty="0"/>
              <a:t>by</a:t>
            </a:r>
            <a:r>
              <a:rPr lang="hr-HR" sz="1600" dirty="0"/>
              <a:t>…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1600" dirty="0"/>
              <a:t>The first animal that </a:t>
            </a:r>
            <a:r>
              <a:rPr lang="en-US" sz="1600" b="1" dirty="0"/>
              <a:t>was cloned </a:t>
            </a:r>
            <a:r>
              <a:rPr lang="en-US" sz="1600" dirty="0"/>
              <a:t>was</a:t>
            </a:r>
            <a:r>
              <a:rPr lang="hr-HR" sz="1600" dirty="0"/>
              <a:t>…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1600" dirty="0"/>
              <a:t>The atomic bomb </a:t>
            </a:r>
            <a:r>
              <a:rPr lang="en-US" sz="1600" b="1" dirty="0"/>
              <a:t>was</a:t>
            </a:r>
            <a:r>
              <a:rPr lang="en-US" sz="1600" dirty="0"/>
              <a:t> first </a:t>
            </a:r>
            <a:r>
              <a:rPr lang="en-US" sz="1600" b="1" dirty="0"/>
              <a:t>used</a:t>
            </a:r>
            <a:r>
              <a:rPr lang="en-US" sz="1600" dirty="0"/>
              <a:t> in</a:t>
            </a:r>
            <a:r>
              <a:rPr lang="hr-HR" sz="1600" dirty="0"/>
              <a:t>…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hr-HR" sz="1600" dirty="0"/>
              <a:t>Hamlet </a:t>
            </a:r>
            <a:r>
              <a:rPr lang="hr-HR" sz="1600" b="1" dirty="0" err="1"/>
              <a:t>was</a:t>
            </a:r>
            <a:r>
              <a:rPr lang="hr-HR" sz="1600" b="1" dirty="0"/>
              <a:t> </a:t>
            </a:r>
            <a:r>
              <a:rPr lang="hr-HR" sz="1600" b="1" dirty="0" err="1"/>
              <a:t>written</a:t>
            </a:r>
            <a:r>
              <a:rPr lang="hr-HR" sz="1600" b="1" dirty="0"/>
              <a:t> </a:t>
            </a:r>
            <a:r>
              <a:rPr lang="hr-HR" sz="1600" dirty="0" err="1"/>
              <a:t>by</a:t>
            </a:r>
            <a:r>
              <a:rPr lang="hr-HR" sz="1600" dirty="0"/>
              <a:t>…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sz="1600" dirty="0"/>
              <a:t>The television </a:t>
            </a:r>
            <a:r>
              <a:rPr lang="en-US" sz="1600" b="1" dirty="0"/>
              <a:t>was invented </a:t>
            </a:r>
            <a:r>
              <a:rPr lang="en-US" sz="1600" dirty="0"/>
              <a:t>by</a:t>
            </a:r>
            <a:r>
              <a:rPr lang="hr-HR" sz="1600" dirty="0"/>
              <a:t>… </a:t>
            </a:r>
          </a:p>
        </p:txBody>
      </p:sp>
    </p:spTree>
    <p:extLst>
      <p:ext uri="{BB962C8B-B14F-4D97-AF65-F5344CB8AC3E}">
        <p14:creationId xmlns:p14="http://schemas.microsoft.com/office/powerpoint/2010/main" xmlns="" val="256180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  <p:bldP spid="13" grpId="0"/>
      <p:bldP spid="15" grpId="0" animBg="1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EDF6EB19-E41D-4CF4-B38C-D43066AD61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123ABF37-BD8B-407C-B47E-7845F4872C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3389F181-EB13-44F8-819B-6D2C1E8B39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xmlns="" id="{EBF9A460-D221-4C9B-8970-7A3BA35FDECC}"/>
              </a:ext>
            </a:extLst>
          </p:cNvPr>
          <p:cNvSpPr txBox="1"/>
          <p:nvPr/>
        </p:nvSpPr>
        <p:spPr>
          <a:xfrm>
            <a:off x="300444" y="164106"/>
            <a:ext cx="6100356" cy="1754326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b="1" dirty="0" err="1">
                <a:solidFill>
                  <a:srgbClr val="0070C0"/>
                </a:solidFill>
              </a:rPr>
              <a:t>Look</a:t>
            </a:r>
            <a:r>
              <a:rPr lang="hr-HR" b="1" dirty="0">
                <a:solidFill>
                  <a:srgbClr val="0070C0"/>
                </a:solidFill>
              </a:rPr>
              <a:t> at </a:t>
            </a:r>
            <a:r>
              <a:rPr lang="en-US" b="1" dirty="0">
                <a:solidFill>
                  <a:srgbClr val="0070C0"/>
                </a:solidFill>
              </a:rPr>
              <a:t>the bolded forms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in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the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previous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task</a:t>
            </a:r>
            <a:r>
              <a:rPr lang="hr-HR" b="1" dirty="0">
                <a:solidFill>
                  <a:srgbClr val="0070C0"/>
                </a:solidFill>
              </a:rPr>
              <a:t>.</a:t>
            </a:r>
            <a:r>
              <a:rPr lang="en-US" b="1" dirty="0">
                <a:solidFill>
                  <a:srgbClr val="0070C0"/>
                </a:solidFill>
              </a:rPr>
              <a:t> </a:t>
            </a:r>
            <a:r>
              <a:rPr lang="hr-HR" b="1" dirty="0" err="1">
                <a:solidFill>
                  <a:srgbClr val="0070C0"/>
                </a:solidFill>
              </a:rPr>
              <a:t>Try</a:t>
            </a:r>
            <a:r>
              <a:rPr lang="en-US" b="1" dirty="0">
                <a:solidFill>
                  <a:srgbClr val="0070C0"/>
                </a:solidFill>
              </a:rPr>
              <a:t> to translate these forms.</a:t>
            </a:r>
            <a:endParaRPr lang="hr-HR" b="1" dirty="0">
              <a:solidFill>
                <a:srgbClr val="0070C0"/>
              </a:solidFill>
            </a:endParaRPr>
          </a:p>
          <a:p>
            <a:r>
              <a:rPr lang="hr-HR" b="1" dirty="0" err="1">
                <a:solidFill>
                  <a:srgbClr val="0070C0"/>
                </a:solidFill>
              </a:rPr>
              <a:t>Check</a:t>
            </a:r>
            <a:r>
              <a:rPr lang="hr-HR" b="1" dirty="0">
                <a:solidFill>
                  <a:srgbClr val="0070C0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the Language Focus box, p. 87, Student’s Book.</a:t>
            </a:r>
            <a:endParaRPr lang="hr-HR" b="1" dirty="0">
              <a:solidFill>
                <a:srgbClr val="0070C0"/>
              </a:solidFill>
            </a:endParaRPr>
          </a:p>
          <a:p>
            <a:r>
              <a:rPr lang="hr-HR" dirty="0">
                <a:solidFill>
                  <a:srgbClr val="0070C0"/>
                </a:solidFill>
              </a:rPr>
              <a:t>Pogledajte </a:t>
            </a:r>
            <a:r>
              <a:rPr lang="hr-HR" dirty="0" smtClean="0">
                <a:solidFill>
                  <a:srgbClr val="0070C0"/>
                </a:solidFill>
              </a:rPr>
              <a:t>po</a:t>
            </a:r>
            <a:r>
              <a:rPr lang="hr-HR" dirty="0" smtClean="0">
                <a:solidFill>
                  <a:srgbClr val="0070C0"/>
                </a:solidFill>
              </a:rPr>
              <a:t>debljani </a:t>
            </a:r>
            <a:r>
              <a:rPr lang="hr-HR" dirty="0">
                <a:solidFill>
                  <a:srgbClr val="0070C0"/>
                </a:solidFill>
              </a:rPr>
              <a:t>dio u rečenicama iz prethodnog zadatka. Pokušajte prevesti te dijelove. </a:t>
            </a:r>
          </a:p>
          <a:p>
            <a:r>
              <a:rPr lang="hr-HR" dirty="0">
                <a:solidFill>
                  <a:srgbClr val="0070C0"/>
                </a:solidFill>
              </a:rPr>
              <a:t>Proučite </a:t>
            </a:r>
            <a:r>
              <a:rPr lang="en-US" i="1" dirty="0">
                <a:solidFill>
                  <a:srgbClr val="0070C0"/>
                </a:solidFill>
              </a:rPr>
              <a:t>the Language Focus box</a:t>
            </a:r>
            <a:r>
              <a:rPr lang="hr-HR" i="1" dirty="0">
                <a:solidFill>
                  <a:srgbClr val="0070C0"/>
                </a:solidFill>
              </a:rPr>
              <a:t> </a:t>
            </a:r>
            <a:r>
              <a:rPr lang="hr-HR" dirty="0">
                <a:solidFill>
                  <a:srgbClr val="0070C0"/>
                </a:solidFill>
              </a:rPr>
              <a:t>u udžbeniku na 87. stranici. </a:t>
            </a:r>
            <a:endParaRPr lang="hr-HR" i="1" dirty="0">
              <a:solidFill>
                <a:srgbClr val="0070C0"/>
              </a:solidFill>
            </a:endParaRP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xmlns="" id="{6236903C-D48F-4BA5-824D-338F953B0B7A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66729" y="2269095"/>
            <a:ext cx="7227172" cy="442479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3DECFD8C-1E3F-44F0-965A-8D46B2AC7DC8}"/>
              </a:ext>
            </a:extLst>
          </p:cNvPr>
          <p:cNvSpPr txBox="1"/>
          <p:nvPr/>
        </p:nvSpPr>
        <p:spPr>
          <a:xfrm>
            <a:off x="8602462" y="3018408"/>
            <a:ext cx="1251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solidFill>
                  <a:srgbClr val="FF33CC"/>
                </a:solidFill>
              </a:rPr>
              <a:t>past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xmlns="" id="{CF43CBFD-C356-4BF7-A431-189B3C007CB3}"/>
              </a:ext>
            </a:extLst>
          </p:cNvPr>
          <p:cNvSpPr txBox="1"/>
          <p:nvPr/>
        </p:nvSpPr>
        <p:spPr>
          <a:xfrm>
            <a:off x="7104450" y="3736455"/>
            <a:ext cx="250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 err="1">
                <a:solidFill>
                  <a:srgbClr val="FF33CC"/>
                </a:solidFill>
              </a:rPr>
              <a:t>what</a:t>
            </a:r>
            <a:r>
              <a:rPr lang="hr-HR" dirty="0">
                <a:solidFill>
                  <a:srgbClr val="FF33CC"/>
                </a:solidFill>
              </a:rPr>
              <a:t> </a:t>
            </a:r>
            <a:r>
              <a:rPr lang="hr-HR" dirty="0" err="1">
                <a:solidFill>
                  <a:srgbClr val="FF33CC"/>
                </a:solidFill>
              </a:rPr>
              <a:t>was</a:t>
            </a:r>
            <a:r>
              <a:rPr lang="hr-HR" dirty="0">
                <a:solidFill>
                  <a:srgbClr val="FF33CC"/>
                </a:solidFill>
              </a:rPr>
              <a:t> </a:t>
            </a:r>
            <a:r>
              <a:rPr lang="hr-HR" dirty="0" err="1">
                <a:solidFill>
                  <a:srgbClr val="FF33CC"/>
                </a:solidFill>
              </a:rPr>
              <a:t>done</a:t>
            </a:r>
            <a:endParaRPr lang="hr-HR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4800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EDF6EB19-E41D-4CF4-B38C-D43066AD61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123ABF37-BD8B-407C-B47E-7845F4872C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3389F181-EB13-44F8-819B-6D2C1E8B39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xmlns="" id="{67AE92F3-7789-4A29-A856-96084759C1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86595" y="0"/>
            <a:ext cx="10105267" cy="6781800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xmlns="" id="{19200F84-279A-4CD2-B2E5-6474988FEEFD}"/>
              </a:ext>
            </a:extLst>
          </p:cNvPr>
          <p:cNvSpPr txBox="1"/>
          <p:nvPr/>
        </p:nvSpPr>
        <p:spPr>
          <a:xfrm>
            <a:off x="435812" y="522982"/>
            <a:ext cx="3212910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99. Do </a:t>
            </a:r>
            <a:r>
              <a:rPr lang="hr-HR" sz="1600" b="1" dirty="0" err="1">
                <a:solidFill>
                  <a:srgbClr val="0070C0"/>
                </a:solidFill>
              </a:rPr>
              <a:t>exercise</a:t>
            </a:r>
            <a:r>
              <a:rPr lang="hr-HR" sz="1600" b="1" dirty="0">
                <a:solidFill>
                  <a:srgbClr val="0070C0"/>
                </a:solidFill>
              </a:rPr>
              <a:t> 2a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2b.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stranici 99 i riješite 2.a i 2.b zadatak.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xmlns="" id="{0DE49A6C-2134-4394-AD59-BB3D85E122D4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6947" y="2123182"/>
            <a:ext cx="5487927" cy="419293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xmlns="" id="{75F4F8EE-30A4-42E4-9696-9000D51B65DD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609947" y="292521"/>
            <a:ext cx="6383785" cy="1507283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xmlns="" id="{F39C637B-1DD0-43D5-B73E-9E5AE023A211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271796" y="3151773"/>
            <a:ext cx="5593257" cy="347377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xmlns="" id="{FF35B447-6503-4EAC-813E-F4AE4A36C8A8}"/>
              </a:ext>
            </a:extLst>
          </p:cNvPr>
          <p:cNvSpPr txBox="1"/>
          <p:nvPr/>
        </p:nvSpPr>
        <p:spPr>
          <a:xfrm>
            <a:off x="3637697" y="1958171"/>
            <a:ext cx="384617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Koliko ste informirani?</a:t>
            </a:r>
          </a:p>
          <a:p>
            <a:r>
              <a:rPr lang="hr-HR" sz="1600" dirty="0">
                <a:solidFill>
                  <a:srgbClr val="0070C0"/>
                </a:solidFill>
              </a:rPr>
              <a:t>Načinite ispravna pitanja spajajući parove. 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xmlns="" id="{1A4748FB-A85D-401A-8D2F-5204E64C7EDD}"/>
              </a:ext>
            </a:extLst>
          </p:cNvPr>
          <p:cNvSpPr txBox="1"/>
          <p:nvPr/>
        </p:nvSpPr>
        <p:spPr>
          <a:xfrm>
            <a:off x="8175577" y="2737019"/>
            <a:ext cx="3467068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Odgovorite na pitanja iz 2.a zadatka.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xmlns="" id="{3028C487-FBE8-403D-B3CB-1F87BAD814C6}"/>
              </a:ext>
            </a:extLst>
          </p:cNvPr>
          <p:cNvSpPr txBox="1"/>
          <p:nvPr/>
        </p:nvSpPr>
        <p:spPr>
          <a:xfrm>
            <a:off x="4173126" y="2924452"/>
            <a:ext cx="2479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7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xmlns="" id="{DD167886-CC5D-4B56-B5B0-B56B568FB62B}"/>
              </a:ext>
            </a:extLst>
          </p:cNvPr>
          <p:cNvSpPr txBox="1"/>
          <p:nvPr/>
        </p:nvSpPr>
        <p:spPr>
          <a:xfrm>
            <a:off x="4173126" y="3255962"/>
            <a:ext cx="2479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xmlns="" id="{AC0334F0-98EF-4EE7-8C6B-DC056BF3D929}"/>
              </a:ext>
            </a:extLst>
          </p:cNvPr>
          <p:cNvSpPr txBox="1"/>
          <p:nvPr/>
        </p:nvSpPr>
        <p:spPr>
          <a:xfrm>
            <a:off x="4177112" y="3602038"/>
            <a:ext cx="2479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xmlns="" id="{D21B1EBE-D286-4B2E-B64A-06B387BB605A}"/>
              </a:ext>
            </a:extLst>
          </p:cNvPr>
          <p:cNvSpPr txBox="1"/>
          <p:nvPr/>
        </p:nvSpPr>
        <p:spPr>
          <a:xfrm>
            <a:off x="4173126" y="3950333"/>
            <a:ext cx="2479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9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xmlns="" id="{1E83D639-BF87-4E56-9524-F0EE69B8E594}"/>
              </a:ext>
            </a:extLst>
          </p:cNvPr>
          <p:cNvSpPr txBox="1"/>
          <p:nvPr/>
        </p:nvSpPr>
        <p:spPr>
          <a:xfrm>
            <a:off x="4088477" y="4265374"/>
            <a:ext cx="4567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10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xmlns="" id="{3AFB4A4A-FD2F-4694-8C7E-C38FFA927433}"/>
              </a:ext>
            </a:extLst>
          </p:cNvPr>
          <p:cNvSpPr txBox="1"/>
          <p:nvPr/>
        </p:nvSpPr>
        <p:spPr>
          <a:xfrm>
            <a:off x="4173126" y="4594325"/>
            <a:ext cx="2479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xmlns="" id="{05611FC2-CA4E-4936-961C-BB39812EAD83}"/>
              </a:ext>
            </a:extLst>
          </p:cNvPr>
          <p:cNvSpPr txBox="1"/>
          <p:nvPr/>
        </p:nvSpPr>
        <p:spPr>
          <a:xfrm>
            <a:off x="4192874" y="4881034"/>
            <a:ext cx="2479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8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xmlns="" id="{7F4C7852-622D-4C58-9428-7116BA4974AF}"/>
              </a:ext>
            </a:extLst>
          </p:cNvPr>
          <p:cNvSpPr txBox="1"/>
          <p:nvPr/>
        </p:nvSpPr>
        <p:spPr>
          <a:xfrm>
            <a:off x="4232370" y="5215322"/>
            <a:ext cx="2479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xmlns="" id="{E78CF1C3-EB6F-4CBE-ACDC-5000955E34FF}"/>
              </a:ext>
            </a:extLst>
          </p:cNvPr>
          <p:cNvSpPr txBox="1"/>
          <p:nvPr/>
        </p:nvSpPr>
        <p:spPr>
          <a:xfrm>
            <a:off x="4232370" y="5561910"/>
            <a:ext cx="2479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xmlns="" id="{F07DBF1E-8C71-4D7F-8F58-2B91E18FD789}"/>
              </a:ext>
            </a:extLst>
          </p:cNvPr>
          <p:cNvSpPr txBox="1"/>
          <p:nvPr/>
        </p:nvSpPr>
        <p:spPr>
          <a:xfrm>
            <a:off x="4219507" y="5873225"/>
            <a:ext cx="2479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xmlns="" val="15218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xmlns="" id="{EDF6EB19-E41D-4CF4-B38C-D43066AD61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xmlns="" id="{123ABF37-BD8B-407C-B47E-7845F4872C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xmlns="" id="{3389F181-EB13-44F8-819B-6D2C1E8B39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9" name="Slika 8">
            <a:hlinkClick r:id="rId4"/>
            <a:extLst>
              <a:ext uri="{FF2B5EF4-FFF2-40B4-BE49-F238E27FC236}">
                <a16:creationId xmlns:a16="http://schemas.microsoft.com/office/drawing/2014/main" xmlns="" id="{17B5D9ED-A657-4A0D-BA63-78A61F2E100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6041" y="1389912"/>
            <a:ext cx="3526048" cy="1072355"/>
          </a:xfrm>
          <a:prstGeom prst="rect">
            <a:avLst/>
          </a:prstGeom>
        </p:spPr>
      </p:pic>
      <p:pic>
        <p:nvPicPr>
          <p:cNvPr id="11" name="Slika 10">
            <a:hlinkClick r:id="rId6"/>
            <a:extLst>
              <a:ext uri="{FF2B5EF4-FFF2-40B4-BE49-F238E27FC236}">
                <a16:creationId xmlns:a16="http://schemas.microsoft.com/office/drawing/2014/main" xmlns="" id="{41181E50-F2B5-47C6-8331-D20B70A04DBC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830283" y="1969496"/>
            <a:ext cx="1812898" cy="1845562"/>
          </a:xfrm>
          <a:prstGeom prst="rect">
            <a:avLst/>
          </a:prstGeom>
        </p:spPr>
      </p:pic>
      <p:pic>
        <p:nvPicPr>
          <p:cNvPr id="12" name="Slika 11">
            <a:extLst>
              <a:ext uri="{FF2B5EF4-FFF2-40B4-BE49-F238E27FC236}">
                <a16:creationId xmlns:a16="http://schemas.microsoft.com/office/drawing/2014/main" xmlns="" id="{71BFE24D-9506-4799-A96F-120F3D95881E}"/>
              </a:ext>
            </a:extLst>
          </p:cNvPr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00050" y="4013065"/>
            <a:ext cx="4743131" cy="1030802"/>
          </a:xfrm>
          <a:prstGeom prst="rect">
            <a:avLst/>
          </a:prstGeom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xmlns="" id="{EDC058DF-A4C2-418D-B2C2-49F5580C2D17}"/>
              </a:ext>
            </a:extLst>
          </p:cNvPr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7991736" y="1973998"/>
            <a:ext cx="3387618" cy="4222349"/>
          </a:xfrm>
          <a:prstGeom prst="rect">
            <a:avLst/>
          </a:prstGeom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xmlns="" id="{E92A516F-D131-4E10-8AFE-EF223D3BDF64}"/>
              </a:ext>
            </a:extLst>
          </p:cNvPr>
          <p:cNvSpPr txBox="1"/>
          <p:nvPr/>
        </p:nvSpPr>
        <p:spPr>
          <a:xfrm>
            <a:off x="617391" y="564963"/>
            <a:ext cx="3151157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 igri za ponavljanje. 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xmlns="" id="{1CA3BF46-AA2D-4C92-A630-245B3D6C27B2}"/>
              </a:ext>
            </a:extLst>
          </p:cNvPr>
          <p:cNvSpPr txBox="1"/>
          <p:nvPr/>
        </p:nvSpPr>
        <p:spPr>
          <a:xfrm>
            <a:off x="6703265" y="783938"/>
            <a:ext cx="3151157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 dodatnom sadržaju.</a:t>
            </a:r>
          </a:p>
        </p:txBody>
      </p:sp>
    </p:spTree>
    <p:extLst>
      <p:ext uri="{BB962C8B-B14F-4D97-AF65-F5344CB8AC3E}">
        <p14:creationId xmlns:p14="http://schemas.microsoft.com/office/powerpoint/2010/main" xmlns="" val="7148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458</Words>
  <Application>Microsoft Office PowerPoint</Application>
  <PresentationFormat>Prilagođeno</PresentationFormat>
  <Paragraphs>73</Paragraphs>
  <Slides>7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7</vt:i4>
      </vt:variant>
    </vt:vector>
  </HeadingPairs>
  <TitlesOfParts>
    <vt:vector size="8" baseType="lpstr">
      <vt:lpstr>Tema sustava Office</vt:lpstr>
      <vt:lpstr>Slajd 1</vt:lpstr>
      <vt:lpstr>Slajd 2</vt:lpstr>
      <vt:lpstr>Slajd 3</vt:lpstr>
      <vt:lpstr>Slajd 4</vt:lpstr>
      <vt:lpstr>Slajd 5</vt:lpstr>
      <vt:lpstr>Slajd 6</vt:lpstr>
      <vt:lpstr>Slajd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12</cp:revision>
  <dcterms:created xsi:type="dcterms:W3CDTF">2022-01-18T01:19:59Z</dcterms:created>
  <dcterms:modified xsi:type="dcterms:W3CDTF">2022-01-19T20:49:12Z</dcterms:modified>
</cp:coreProperties>
</file>